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9067" y="9876061"/>
            <a:ext cx="1270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Relationship Id="rId4" Type="http://schemas.openxmlformats.org/officeDocument/2006/relationships/image" Target="../media/image2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jpg"/><Relationship Id="rId3" Type="http://schemas.openxmlformats.org/officeDocument/2006/relationships/image" Target="../media/image28.jpg"/><Relationship Id="rId4" Type="http://schemas.openxmlformats.org/officeDocument/2006/relationships/image" Target="../media/image29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0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609" y="911605"/>
            <a:ext cx="2245741" cy="2499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43609" y="1161541"/>
            <a:ext cx="2478531" cy="2499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43609" y="1408429"/>
            <a:ext cx="2903220" cy="2499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83842" y="4646421"/>
            <a:ext cx="4962271" cy="344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5365" y="4646421"/>
            <a:ext cx="365760" cy="3444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25470" y="5335523"/>
            <a:ext cx="878166" cy="2164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06011" y="5335523"/>
            <a:ext cx="219456" cy="2164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15994" y="5335523"/>
            <a:ext cx="526161" cy="21640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04133" y="6234937"/>
            <a:ext cx="860907" cy="2499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42003" y="6234937"/>
            <a:ext cx="393191" cy="2499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53153" y="6234937"/>
            <a:ext cx="441960" cy="24993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59457" y="6606793"/>
            <a:ext cx="581558" cy="24993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95701" y="6606793"/>
            <a:ext cx="256031" cy="24993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23717" y="6606793"/>
            <a:ext cx="1150340" cy="24993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69435" y="6606793"/>
            <a:ext cx="146303" cy="24993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67226" y="6606793"/>
            <a:ext cx="581926" cy="24993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51858" y="6606793"/>
            <a:ext cx="979271" cy="24993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30523" y="9222943"/>
            <a:ext cx="707542" cy="24993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961129" y="9222943"/>
            <a:ext cx="347472" cy="24993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429250" y="698499"/>
            <a:ext cx="1049654" cy="109727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909" y="794054"/>
            <a:ext cx="5302250" cy="3416300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400" spc="-10" b="1">
                <a:latin typeface="Times New Roman"/>
                <a:cs typeface="Times New Roman"/>
              </a:rPr>
              <a:t>2-1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Resistance</a:t>
            </a:r>
            <a:endParaRPr sz="1400">
              <a:latin typeface="Times New Roman"/>
              <a:cs typeface="Times New Roman"/>
            </a:endParaRPr>
          </a:p>
          <a:p>
            <a:pPr marL="12700" marR="11430">
              <a:lnSpc>
                <a:spcPts val="2400"/>
              </a:lnSpc>
              <a:spcBef>
                <a:spcPts val="200"/>
              </a:spcBef>
            </a:pPr>
            <a:r>
              <a:rPr dirty="0" sz="1400" spc="-10">
                <a:latin typeface="Times New Roman"/>
                <a:cs typeface="Times New Roman"/>
              </a:rPr>
              <a:t>It may </a:t>
            </a:r>
            <a:r>
              <a:rPr dirty="0" sz="1400" spc="-5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defined </a:t>
            </a:r>
            <a:r>
              <a:rPr dirty="0" sz="1400" spc="-5">
                <a:latin typeface="Times New Roman"/>
                <a:cs typeface="Times New Roman"/>
              </a:rPr>
              <a:t>as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property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 substance </a:t>
            </a:r>
            <a:r>
              <a:rPr dirty="0" sz="1400" spc="-10">
                <a:latin typeface="Times New Roman"/>
                <a:cs typeface="Times New Roman"/>
              </a:rPr>
              <a:t>due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it opposes  </a:t>
            </a:r>
            <a:r>
              <a:rPr dirty="0" sz="1400" spc="-10">
                <a:latin typeface="Times New Roman"/>
                <a:cs typeface="Times New Roman"/>
              </a:rPr>
              <a:t>(or </a:t>
            </a:r>
            <a:r>
              <a:rPr dirty="0" sz="1400" spc="-5">
                <a:latin typeface="Times New Roman"/>
                <a:cs typeface="Times New Roman"/>
              </a:rPr>
              <a:t>restricts) </a:t>
            </a:r>
            <a:r>
              <a:rPr dirty="0" sz="1400" spc="-10">
                <a:latin typeface="Times New Roman"/>
                <a:cs typeface="Times New Roman"/>
              </a:rPr>
              <a:t>the flow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electricity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i.e.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10">
                <a:latin typeface="Times New Roman"/>
                <a:cs typeface="Times New Roman"/>
              </a:rPr>
              <a:t>electrons) </a:t>
            </a:r>
            <a:r>
              <a:rPr dirty="0" sz="1400" spc="-5">
                <a:latin typeface="Times New Roman"/>
                <a:cs typeface="Times New Roman"/>
              </a:rPr>
              <a:t>through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unit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measurement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resistance </a:t>
            </a:r>
            <a:r>
              <a:rPr dirty="0" sz="1400" spc="-20">
                <a:latin typeface="Times New Roman"/>
                <a:cs typeface="Times New Roman"/>
              </a:rPr>
              <a:t>is </a:t>
            </a:r>
            <a:r>
              <a:rPr dirty="0" sz="1400" spc="-15">
                <a:latin typeface="Times New Roman"/>
                <a:cs typeface="Times New Roman"/>
              </a:rPr>
              <a:t>the </a:t>
            </a:r>
            <a:r>
              <a:rPr dirty="0" sz="1400" spc="-10" b="1">
                <a:latin typeface="Times New Roman"/>
                <a:cs typeface="Times New Roman"/>
              </a:rPr>
              <a:t>ohm,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which </a:t>
            </a:r>
            <a:r>
              <a:rPr dirty="0" sz="1400" spc="-10">
                <a:latin typeface="Times New Roman"/>
                <a:cs typeface="Times New Roman"/>
              </a:rPr>
              <a:t>the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symbol</a:t>
            </a:r>
            <a:endParaRPr sz="1400">
              <a:latin typeface="Times New Roman"/>
              <a:cs typeface="Times New Roman"/>
            </a:endParaRPr>
          </a:p>
          <a:p>
            <a:pPr marL="12700" marR="8255">
              <a:lnSpc>
                <a:spcPct val="147100"/>
              </a:lnSpc>
              <a:spcBef>
                <a:spcPts val="50"/>
              </a:spcBef>
            </a:pPr>
            <a:r>
              <a:rPr dirty="0" sz="1400" spc="-20">
                <a:latin typeface="Times New Roman"/>
                <a:cs typeface="Times New Roman"/>
              </a:rPr>
              <a:t>is </a:t>
            </a:r>
            <a:r>
              <a:rPr dirty="0" sz="1400">
                <a:latin typeface="Symbol"/>
                <a:cs typeface="Symbol"/>
              </a:rPr>
              <a:t>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capital Greek </a:t>
            </a:r>
            <a:r>
              <a:rPr dirty="0" sz="1400" spc="-10">
                <a:latin typeface="Times New Roman"/>
                <a:cs typeface="Times New Roman"/>
              </a:rPr>
              <a:t>letter omega. The </a:t>
            </a:r>
            <a:r>
              <a:rPr dirty="0" sz="1400" spc="-5">
                <a:latin typeface="Times New Roman"/>
                <a:cs typeface="Times New Roman"/>
              </a:rPr>
              <a:t>resistance </a:t>
            </a:r>
            <a:r>
              <a:rPr dirty="0" sz="1400" spc="-5" i="1">
                <a:latin typeface="Times New Roman"/>
                <a:cs typeface="Times New Roman"/>
              </a:rPr>
              <a:t>R </a:t>
            </a:r>
            <a:r>
              <a:rPr dirty="0" sz="1400" spc="-5">
                <a:latin typeface="Times New Roman"/>
                <a:cs typeface="Times New Roman"/>
              </a:rPr>
              <a:t>offered </a:t>
            </a:r>
            <a:r>
              <a:rPr dirty="0" sz="1400" spc="5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  conductor depends </a:t>
            </a:r>
            <a:r>
              <a:rPr dirty="0" sz="1400" spc="5">
                <a:latin typeface="Times New Roman"/>
                <a:cs typeface="Times New Roman"/>
              </a:rPr>
              <a:t>on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factor:</a:t>
            </a:r>
            <a:endParaRPr sz="1400">
              <a:latin typeface="Times New Roman"/>
              <a:cs typeface="Times New Roman"/>
            </a:endParaRPr>
          </a:p>
          <a:p>
            <a:pPr marL="222885" indent="-210185">
              <a:lnSpc>
                <a:spcPct val="100000"/>
              </a:lnSpc>
              <a:spcBef>
                <a:spcPts val="725"/>
              </a:spcBef>
              <a:buFont typeface="Times New Roman"/>
              <a:buAutoNum type="romanLcParenBoth"/>
              <a:tabLst>
                <a:tab pos="223520" algn="l"/>
              </a:tabLst>
            </a:pPr>
            <a:r>
              <a:rPr dirty="0" sz="1400" spc="-10">
                <a:latin typeface="Times New Roman"/>
                <a:cs typeface="Times New Roman"/>
              </a:rPr>
              <a:t>It varies </a:t>
            </a:r>
            <a:r>
              <a:rPr dirty="0" sz="1400" spc="-5">
                <a:latin typeface="Times New Roman"/>
                <a:cs typeface="Times New Roman"/>
              </a:rPr>
              <a:t>directly as </a:t>
            </a:r>
            <a:r>
              <a:rPr dirty="0" sz="1400" spc="-15">
                <a:latin typeface="Times New Roman"/>
                <a:cs typeface="Times New Roman"/>
              </a:rPr>
              <a:t>its </a:t>
            </a:r>
            <a:r>
              <a:rPr dirty="0" sz="1400" spc="-10">
                <a:latin typeface="Times New Roman"/>
                <a:cs typeface="Times New Roman"/>
              </a:rPr>
              <a:t>length,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l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spcBef>
                <a:spcPts val="740"/>
              </a:spcBef>
              <a:buFont typeface="Times New Roman"/>
              <a:buAutoNum type="romanLcParenBoth"/>
              <a:tabLst>
                <a:tab pos="272415" algn="l"/>
              </a:tabLst>
            </a:pPr>
            <a:r>
              <a:rPr dirty="0" sz="1400" spc="-10">
                <a:latin typeface="Times New Roman"/>
                <a:cs typeface="Times New Roman"/>
              </a:rPr>
              <a:t>It varies </a:t>
            </a:r>
            <a:r>
              <a:rPr dirty="0" sz="1400" spc="-5">
                <a:latin typeface="Times New Roman"/>
                <a:cs typeface="Times New Roman"/>
              </a:rPr>
              <a:t>inversely as </a:t>
            </a:r>
            <a:r>
              <a:rPr dirty="0" sz="1400" spc="-1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cross-section </a:t>
            </a:r>
            <a:r>
              <a:rPr dirty="0" sz="1400" spc="-5" i="1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the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conductor.</a:t>
            </a:r>
            <a:endParaRPr sz="1400">
              <a:latin typeface="Times New Roman"/>
              <a:cs typeface="Times New Roman"/>
            </a:endParaRPr>
          </a:p>
          <a:p>
            <a:pPr marL="320040" indent="-307340">
              <a:lnSpc>
                <a:spcPct val="100000"/>
              </a:lnSpc>
              <a:spcBef>
                <a:spcPts val="745"/>
              </a:spcBef>
              <a:buFont typeface="Times New Roman"/>
              <a:buAutoNum type="romanLcParenBoth"/>
              <a:tabLst>
                <a:tab pos="320675" algn="l"/>
              </a:tabLst>
            </a:pPr>
            <a:r>
              <a:rPr dirty="0" sz="1400" spc="5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depends on </a:t>
            </a:r>
            <a:r>
              <a:rPr dirty="0" sz="1400" spc="-10">
                <a:latin typeface="Times New Roman"/>
                <a:cs typeface="Times New Roman"/>
              </a:rPr>
              <a:t>the nature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the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material.</a:t>
            </a:r>
            <a:endParaRPr sz="1400">
              <a:latin typeface="Times New Roman"/>
              <a:cs typeface="Times New Roman"/>
            </a:endParaRPr>
          </a:p>
          <a:p>
            <a:pPr marL="12700" marR="1003300">
              <a:lnSpc>
                <a:spcPts val="2430"/>
              </a:lnSpc>
              <a:spcBef>
                <a:spcPts val="175"/>
              </a:spcBef>
              <a:buFont typeface="Times New Roman"/>
              <a:buAutoNum type="romanLcParenBoth"/>
              <a:tabLst>
                <a:tab pos="302895" algn="l"/>
              </a:tabLst>
            </a:pP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also depends on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temperature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conductor.  </a:t>
            </a:r>
            <a:r>
              <a:rPr dirty="0" sz="1400" spc="-5">
                <a:latin typeface="Times New Roman"/>
                <a:cs typeface="Times New Roman"/>
              </a:rPr>
              <a:t>Neglecting </a:t>
            </a:r>
            <a:r>
              <a:rPr dirty="0" sz="1400" spc="-10">
                <a:latin typeface="Times New Roman"/>
                <a:cs typeface="Times New Roman"/>
              </a:rPr>
              <a:t>the last factor </a:t>
            </a:r>
            <a:r>
              <a:rPr dirty="0" sz="1400" spc="-15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time being, we can say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59328" y="7143114"/>
            <a:ext cx="10483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2-1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Resistor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909" y="8279053"/>
            <a:ext cx="1887220" cy="635000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400" spc="-10" b="1">
                <a:latin typeface="Times New Roman"/>
                <a:cs typeface="Times New Roman"/>
              </a:rPr>
              <a:t>2-2 </a:t>
            </a:r>
            <a:r>
              <a:rPr dirty="0" sz="1400" spc="-5" b="1">
                <a:latin typeface="Times New Roman"/>
                <a:cs typeface="Times New Roman"/>
              </a:rPr>
              <a:t>Units </a:t>
            </a:r>
            <a:r>
              <a:rPr dirty="0" sz="1400" spc="-20" b="1">
                <a:latin typeface="Times New Roman"/>
                <a:cs typeface="Times New Roman"/>
              </a:rPr>
              <a:t>of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Resistivity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the S.I. </a:t>
            </a:r>
            <a:r>
              <a:rPr dirty="0" sz="1400" spc="-5">
                <a:latin typeface="Times New Roman"/>
                <a:cs typeface="Times New Roman"/>
              </a:rPr>
              <a:t>system </a:t>
            </a:r>
            <a:r>
              <a:rPr dirty="0" sz="1400" spc="5">
                <a:latin typeface="Times New Roman"/>
                <a:cs typeface="Times New Roman"/>
              </a:rPr>
              <a:t>of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units,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35579" y="4308474"/>
            <a:ext cx="2141592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45360" y="4820284"/>
            <a:ext cx="3074035" cy="228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88539" y="9091929"/>
            <a:ext cx="3106419" cy="457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909" y="787958"/>
            <a:ext cx="5299075" cy="2787650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400" spc="-10">
                <a:latin typeface="Times New Roman"/>
                <a:cs typeface="Times New Roman"/>
              </a:rPr>
              <a:t>Hence, </a:t>
            </a:r>
            <a:r>
              <a:rPr dirty="0" sz="1400" spc="-1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unit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resistivity </a:t>
            </a:r>
            <a:r>
              <a:rPr dirty="0" sz="1400" spc="-20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ohm-metre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(Ω-m).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43700"/>
              </a:lnSpc>
              <a:spcBef>
                <a:spcPts val="10"/>
              </a:spcBef>
            </a:pP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15">
                <a:latin typeface="Times New Roman"/>
                <a:cs typeface="Times New Roman"/>
              </a:rPr>
              <a:t>may, </a:t>
            </a:r>
            <a:r>
              <a:rPr dirty="0" sz="1400" spc="-5">
                <a:latin typeface="Times New Roman"/>
                <a:cs typeface="Times New Roman"/>
              </a:rPr>
              <a:t>however, be </a:t>
            </a:r>
            <a:r>
              <a:rPr dirty="0" sz="1400" spc="-10">
                <a:latin typeface="Times New Roman"/>
                <a:cs typeface="Times New Roman"/>
              </a:rPr>
              <a:t>noted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resistivity </a:t>
            </a:r>
            <a:r>
              <a:rPr dirty="0" sz="1400" spc="-2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sometimes expressed as so  </a:t>
            </a:r>
            <a:r>
              <a:rPr dirty="0" sz="1400" spc="-10">
                <a:latin typeface="Times New Roman"/>
                <a:cs typeface="Times New Roman"/>
              </a:rPr>
              <a:t>many </a:t>
            </a:r>
            <a:r>
              <a:rPr dirty="0" sz="1400" spc="5">
                <a:latin typeface="Times New Roman"/>
                <a:cs typeface="Times New Roman"/>
              </a:rPr>
              <a:t>ohm </a:t>
            </a:r>
            <a:r>
              <a:rPr dirty="0" sz="1400">
                <a:latin typeface="Times New Roman"/>
                <a:cs typeface="Times New Roman"/>
              </a:rPr>
              <a:t>per </a:t>
            </a:r>
            <a:r>
              <a:rPr dirty="0" sz="1400" spc="-10">
                <a:latin typeface="Times New Roman"/>
                <a:cs typeface="Times New Roman"/>
              </a:rPr>
              <a:t>m</a:t>
            </a:r>
            <a:r>
              <a:rPr dirty="0" baseline="40123" sz="1350" spc="-15">
                <a:latin typeface="Times New Roman"/>
                <a:cs typeface="Times New Roman"/>
              </a:rPr>
              <a:t>3</a:t>
            </a:r>
            <a:r>
              <a:rPr dirty="0" sz="1400" spc="-10">
                <a:latin typeface="Times New Roman"/>
                <a:cs typeface="Times New Roman"/>
              </a:rPr>
              <a:t>. Although, </a:t>
            </a:r>
            <a:r>
              <a:rPr dirty="0" sz="1400" spc="-2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incorrect to </a:t>
            </a:r>
            <a:r>
              <a:rPr dirty="0" sz="1400" spc="5">
                <a:latin typeface="Times New Roman"/>
                <a:cs typeface="Times New Roman"/>
              </a:rPr>
              <a:t>say </a:t>
            </a:r>
            <a:r>
              <a:rPr dirty="0" sz="1400" spc="-5">
                <a:latin typeface="Times New Roman"/>
                <a:cs typeface="Times New Roman"/>
              </a:rPr>
              <a:t>so </a:t>
            </a:r>
            <a:r>
              <a:rPr dirty="0" sz="1400" spc="-10">
                <a:latin typeface="Times New Roman"/>
                <a:cs typeface="Times New Roman"/>
              </a:rPr>
              <a:t>but </a:t>
            </a:r>
            <a:r>
              <a:rPr dirty="0" sz="1400" spc="-20">
                <a:latin typeface="Times New Roman"/>
                <a:cs typeface="Times New Roman"/>
              </a:rPr>
              <a:t>it </a:t>
            </a:r>
            <a:r>
              <a:rPr dirty="0" sz="1400" spc="-15">
                <a:latin typeface="Times New Roman"/>
                <a:cs typeface="Times New Roman"/>
              </a:rPr>
              <a:t>means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15">
                <a:latin typeface="Times New Roman"/>
                <a:cs typeface="Times New Roman"/>
              </a:rPr>
              <a:t>same </a:t>
            </a:r>
            <a:r>
              <a:rPr dirty="0" sz="1400" spc="-5">
                <a:latin typeface="Times New Roman"/>
                <a:cs typeface="Times New Roman"/>
              </a:rPr>
              <a:t>thing as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ohm-metre.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85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 i="1">
                <a:latin typeface="Times New Roman"/>
                <a:cs typeface="Times New Roman"/>
              </a:rPr>
              <a:t>l </a:t>
            </a:r>
            <a:r>
              <a:rPr dirty="0" sz="1400" spc="-2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in centimetres </a:t>
            </a:r>
            <a:r>
              <a:rPr dirty="0" sz="1400" spc="-15">
                <a:latin typeface="Times New Roman"/>
                <a:cs typeface="Times New Roman"/>
              </a:rPr>
              <a:t>and </a:t>
            </a:r>
            <a:r>
              <a:rPr dirty="0" sz="1400" spc="-5" i="1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in cm</a:t>
            </a:r>
            <a:r>
              <a:rPr dirty="0" baseline="40123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then </a:t>
            </a:r>
            <a:r>
              <a:rPr dirty="0" sz="1400" spc="-5">
                <a:latin typeface="Times New Roman"/>
                <a:cs typeface="Times New Roman"/>
              </a:rPr>
              <a:t>ρ </a:t>
            </a:r>
            <a:r>
              <a:rPr dirty="0" sz="1400" spc="-2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in ohm-centimetre (Ω-cm).  </a:t>
            </a:r>
            <a:r>
              <a:rPr dirty="0" sz="1400" spc="-10">
                <a:latin typeface="Times New Roman"/>
                <a:cs typeface="Times New Roman"/>
              </a:rPr>
              <a:t>Values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resistivity and temperature coefficients </a:t>
            </a:r>
            <a:r>
              <a:rPr dirty="0" sz="1400" spc="-10">
                <a:latin typeface="Times New Roman"/>
                <a:cs typeface="Times New Roman"/>
              </a:rPr>
              <a:t>for various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materials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400" spc="-1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given in </a:t>
            </a:r>
            <a:r>
              <a:rPr dirty="0" sz="1400" spc="-10">
                <a:latin typeface="Times New Roman"/>
                <a:cs typeface="Times New Roman"/>
              </a:rPr>
              <a:t>Table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1.3.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2420"/>
              </a:lnSpc>
              <a:spcBef>
                <a:spcPts val="185"/>
              </a:spcBef>
            </a:pP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resistivities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commercial </a:t>
            </a:r>
            <a:r>
              <a:rPr dirty="0" sz="1400" spc="-10">
                <a:latin typeface="Times New Roman"/>
                <a:cs typeface="Times New Roman"/>
              </a:rPr>
              <a:t>materials may </a:t>
            </a:r>
            <a:r>
              <a:rPr dirty="0" sz="1400" spc="-5">
                <a:latin typeface="Times New Roman"/>
                <a:cs typeface="Times New Roman"/>
              </a:rPr>
              <a:t>differ </a:t>
            </a:r>
            <a:r>
              <a:rPr dirty="0" sz="1400" spc="5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several per cent  </a:t>
            </a:r>
            <a:r>
              <a:rPr dirty="0" sz="1400" spc="-15">
                <a:latin typeface="Times New Roman"/>
                <a:cs typeface="Times New Roman"/>
              </a:rPr>
              <a:t>due </a:t>
            </a:r>
            <a:r>
              <a:rPr dirty="0" sz="1400" spc="-5">
                <a:latin typeface="Times New Roman"/>
                <a:cs typeface="Times New Roman"/>
              </a:rPr>
              <a:t>to impurities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6967" y="9252915"/>
            <a:ext cx="708660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10">
                <a:latin typeface="Times New Roman"/>
                <a:cs typeface="Times New Roman"/>
              </a:rPr>
              <a:t>Table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2-1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75055" y="3853814"/>
            <a:ext cx="5313680" cy="5212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909" y="995222"/>
            <a:ext cx="5301615" cy="1254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3900"/>
              </a:lnSpc>
              <a:spcBef>
                <a:spcPts val="10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1 / </a:t>
            </a:r>
            <a:r>
              <a:rPr dirty="0" sz="1400" spc="-10" b="1" i="1">
                <a:latin typeface="Times New Roman"/>
                <a:cs typeface="Times New Roman"/>
              </a:rPr>
              <a:t>A </a:t>
            </a:r>
            <a:r>
              <a:rPr dirty="0" sz="1400" b="1" i="1">
                <a:latin typeface="Times New Roman"/>
                <a:cs typeface="Times New Roman"/>
              </a:rPr>
              <a:t>coil </a:t>
            </a:r>
            <a:r>
              <a:rPr dirty="0" sz="1400" spc="-5" b="1" i="1">
                <a:latin typeface="Times New Roman"/>
                <a:cs typeface="Times New Roman"/>
              </a:rPr>
              <a:t>consists </a:t>
            </a:r>
            <a:r>
              <a:rPr dirty="0" sz="1400" spc="5" b="1" i="1">
                <a:latin typeface="Times New Roman"/>
                <a:cs typeface="Times New Roman"/>
              </a:rPr>
              <a:t>of </a:t>
            </a:r>
            <a:r>
              <a:rPr dirty="0" sz="1400" b="1" i="1">
                <a:latin typeface="Times New Roman"/>
                <a:cs typeface="Times New Roman"/>
              </a:rPr>
              <a:t>2000 </a:t>
            </a:r>
            <a:r>
              <a:rPr dirty="0" sz="1400" spc="-5" b="1" i="1">
                <a:latin typeface="Times New Roman"/>
                <a:cs typeface="Times New Roman"/>
              </a:rPr>
              <a:t>turns of copper wire having a </a:t>
            </a:r>
            <a:r>
              <a:rPr dirty="0" sz="1400" b="1" i="1">
                <a:latin typeface="Times New Roman"/>
                <a:cs typeface="Times New Roman"/>
              </a:rPr>
              <a:t>cross-  </a:t>
            </a:r>
            <a:r>
              <a:rPr dirty="0" sz="1400" spc="-5" b="1" i="1">
                <a:latin typeface="Times New Roman"/>
                <a:cs typeface="Times New Roman"/>
              </a:rPr>
              <a:t>sectional area </a:t>
            </a:r>
            <a:r>
              <a:rPr dirty="0" sz="1400" spc="5" b="1" i="1">
                <a:latin typeface="Times New Roman"/>
                <a:cs typeface="Times New Roman"/>
              </a:rPr>
              <a:t>of </a:t>
            </a:r>
            <a:r>
              <a:rPr dirty="0" sz="1400" b="1" i="1">
                <a:latin typeface="Times New Roman"/>
                <a:cs typeface="Times New Roman"/>
              </a:rPr>
              <a:t>0.8 </a:t>
            </a:r>
            <a:r>
              <a:rPr dirty="0" sz="1400" spc="10" b="1" i="1">
                <a:latin typeface="Times New Roman"/>
                <a:cs typeface="Times New Roman"/>
              </a:rPr>
              <a:t>mm</a:t>
            </a:r>
            <a:r>
              <a:rPr dirty="0" baseline="40123" sz="1350" spc="15" b="1" i="1">
                <a:latin typeface="Times New Roman"/>
                <a:cs typeface="Times New Roman"/>
              </a:rPr>
              <a:t>2</a:t>
            </a:r>
            <a:r>
              <a:rPr dirty="0" sz="1400" spc="10" b="1" i="1">
                <a:latin typeface="Times New Roman"/>
                <a:cs typeface="Times New Roman"/>
              </a:rPr>
              <a:t>. </a:t>
            </a:r>
            <a:r>
              <a:rPr dirty="0" sz="1400" spc="-15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mean length per turn is </a:t>
            </a:r>
            <a:r>
              <a:rPr dirty="0" sz="1400" spc="5" b="1" i="1">
                <a:latin typeface="Times New Roman"/>
                <a:cs typeface="Times New Roman"/>
              </a:rPr>
              <a:t>80 </a:t>
            </a:r>
            <a:r>
              <a:rPr dirty="0" sz="1400" spc="-5" b="1" i="1">
                <a:latin typeface="Times New Roman"/>
                <a:cs typeface="Times New Roman"/>
              </a:rPr>
              <a:t>cm </a:t>
            </a:r>
            <a:r>
              <a:rPr dirty="0" sz="1400" spc="-1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the  resistivity of copper is 0.02 μ</a:t>
            </a:r>
            <a:r>
              <a:rPr dirty="0" sz="1400" spc="-5" b="1">
                <a:latin typeface="Times New Roman"/>
                <a:cs typeface="Times New Roman"/>
              </a:rPr>
              <a:t>Ω</a:t>
            </a:r>
            <a:r>
              <a:rPr dirty="0" sz="1400" spc="-5" b="1" i="1">
                <a:latin typeface="Times New Roman"/>
                <a:cs typeface="Times New Roman"/>
              </a:rPr>
              <a:t>–m. </a:t>
            </a:r>
            <a:r>
              <a:rPr dirty="0" sz="1400" spc="-10" b="1" i="1">
                <a:latin typeface="Times New Roman"/>
                <a:cs typeface="Times New Roman"/>
              </a:rPr>
              <a:t>Find the </a:t>
            </a:r>
            <a:r>
              <a:rPr dirty="0" sz="1400" spc="-5" b="1" i="1">
                <a:latin typeface="Times New Roman"/>
                <a:cs typeface="Times New Roman"/>
              </a:rPr>
              <a:t>resistance of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b="1" i="1">
                <a:latin typeface="Times New Roman"/>
                <a:cs typeface="Times New Roman"/>
              </a:rPr>
              <a:t>coil and  </a:t>
            </a:r>
            <a:r>
              <a:rPr dirty="0" sz="1400" spc="-5" b="1" i="1">
                <a:latin typeface="Times New Roman"/>
                <a:cs typeface="Times New Roman"/>
              </a:rPr>
              <a:t>power absorbed by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coil </a:t>
            </a:r>
            <a:r>
              <a:rPr dirty="0" sz="1400" spc="-10" b="1" i="1">
                <a:latin typeface="Times New Roman"/>
                <a:cs typeface="Times New Roman"/>
              </a:rPr>
              <a:t>when connected </a:t>
            </a:r>
            <a:r>
              <a:rPr dirty="0" sz="1400" spc="-5" b="1" i="1">
                <a:latin typeface="Times New Roman"/>
                <a:cs typeface="Times New Roman"/>
              </a:rPr>
              <a:t>across 110 </a:t>
            </a:r>
            <a:r>
              <a:rPr dirty="0" sz="1400" b="1" i="1">
                <a:latin typeface="Times New Roman"/>
                <a:cs typeface="Times New Roman"/>
              </a:rPr>
              <a:t>V</a:t>
            </a:r>
            <a:r>
              <a:rPr dirty="0" baseline="-12345" sz="1350" b="1" i="1">
                <a:latin typeface="Times New Roman"/>
                <a:cs typeface="Times New Roman"/>
              </a:rPr>
              <a:t>d.c</a:t>
            </a:r>
            <a:r>
              <a:rPr dirty="0" sz="1400" b="1" i="1">
                <a:latin typeface="Times New Roman"/>
                <a:cs typeface="Times New Roman"/>
              </a:rPr>
              <a:t>.</a:t>
            </a:r>
            <a:r>
              <a:rPr dirty="0" sz="1400" spc="15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supply.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909" y="3794302"/>
            <a:ext cx="5300980" cy="27844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715">
              <a:lnSpc>
                <a:spcPct val="143600"/>
              </a:lnSpc>
              <a:spcBef>
                <a:spcPts val="9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2 / An aluminium wire </a:t>
            </a:r>
            <a:r>
              <a:rPr dirty="0" sz="1400" b="1" i="1">
                <a:latin typeface="Times New Roman"/>
                <a:cs typeface="Times New Roman"/>
              </a:rPr>
              <a:t>7.5 </a:t>
            </a:r>
            <a:r>
              <a:rPr dirty="0" sz="1400" spc="-10" b="1" i="1">
                <a:latin typeface="Times New Roman"/>
                <a:cs typeface="Times New Roman"/>
              </a:rPr>
              <a:t>m long </a:t>
            </a:r>
            <a:r>
              <a:rPr dirty="0" sz="1400" spc="-5" b="1" i="1">
                <a:latin typeface="Times New Roman"/>
                <a:cs typeface="Times New Roman"/>
              </a:rPr>
              <a:t>is connected in a parallel  </a:t>
            </a:r>
            <a:r>
              <a:rPr dirty="0" sz="1400" spc="-5" b="1" i="1">
                <a:latin typeface="Times New Roman"/>
                <a:cs typeface="Times New Roman"/>
              </a:rPr>
              <a:t>with a copper wire 6 </a:t>
            </a:r>
            <a:r>
              <a:rPr dirty="0" sz="1400" spc="-10" b="1" i="1">
                <a:latin typeface="Times New Roman"/>
                <a:cs typeface="Times New Roman"/>
              </a:rPr>
              <a:t>m </a:t>
            </a:r>
            <a:r>
              <a:rPr dirty="0" sz="1400" spc="-5" b="1" i="1">
                <a:latin typeface="Times New Roman"/>
                <a:cs typeface="Times New Roman"/>
              </a:rPr>
              <a:t>long. </a:t>
            </a:r>
            <a:r>
              <a:rPr dirty="0" sz="1400" spc="-10" b="1" i="1">
                <a:latin typeface="Times New Roman"/>
                <a:cs typeface="Times New Roman"/>
              </a:rPr>
              <a:t>When </a:t>
            </a:r>
            <a:r>
              <a:rPr dirty="0" sz="1400" spc="-5" b="1" i="1">
                <a:latin typeface="Times New Roman"/>
                <a:cs typeface="Times New Roman"/>
              </a:rPr>
              <a:t>a current of 5 </a:t>
            </a:r>
            <a:r>
              <a:rPr dirty="0" sz="1400" spc="-1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is passed through  </a:t>
            </a:r>
            <a:r>
              <a:rPr dirty="0" sz="1400" spc="-10" b="1" i="1">
                <a:latin typeface="Times New Roman"/>
                <a:cs typeface="Times New Roman"/>
              </a:rPr>
              <a:t>the</a:t>
            </a:r>
            <a:r>
              <a:rPr dirty="0" sz="1400" spc="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combination,</a:t>
            </a:r>
            <a:r>
              <a:rPr dirty="0" sz="1400" spc="6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it</a:t>
            </a:r>
            <a:r>
              <a:rPr dirty="0" sz="1400" spc="5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is</a:t>
            </a:r>
            <a:r>
              <a:rPr dirty="0" sz="1400" spc="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found</a:t>
            </a:r>
            <a:r>
              <a:rPr dirty="0" sz="1400" spc="55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that</a:t>
            </a:r>
            <a:r>
              <a:rPr dirty="0" sz="1400" spc="5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the</a:t>
            </a:r>
            <a:r>
              <a:rPr dirty="0" sz="1400" spc="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current</a:t>
            </a:r>
            <a:r>
              <a:rPr dirty="0" sz="1400" spc="5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in</a:t>
            </a:r>
            <a:r>
              <a:rPr dirty="0" sz="1400" spc="8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the</a:t>
            </a:r>
            <a:r>
              <a:rPr dirty="0" sz="1400" spc="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aluminium</a:t>
            </a:r>
            <a:r>
              <a:rPr dirty="0" sz="1400" spc="7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wire</a:t>
            </a:r>
            <a:r>
              <a:rPr dirty="0" sz="1400" spc="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is</a:t>
            </a:r>
            <a:r>
              <a:rPr dirty="0" sz="1400" spc="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A. </a:t>
            </a:r>
            <a:r>
              <a:rPr dirty="0" sz="1400" spc="-15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diameter of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aluminium </a:t>
            </a:r>
            <a:r>
              <a:rPr dirty="0" sz="1400" b="1" i="1">
                <a:latin typeface="Times New Roman"/>
                <a:cs typeface="Times New Roman"/>
              </a:rPr>
              <a:t>wire </a:t>
            </a:r>
            <a:r>
              <a:rPr dirty="0" sz="1400" spc="-5" b="1" i="1">
                <a:latin typeface="Times New Roman"/>
                <a:cs typeface="Times New Roman"/>
              </a:rPr>
              <a:t>is 1 </a:t>
            </a:r>
            <a:r>
              <a:rPr dirty="0" sz="1400" spc="5" b="1" i="1">
                <a:latin typeface="Times New Roman"/>
                <a:cs typeface="Times New Roman"/>
              </a:rPr>
              <a:t>mm. </a:t>
            </a:r>
            <a:r>
              <a:rPr dirty="0" sz="1400" spc="-5" b="1" i="1">
                <a:latin typeface="Times New Roman"/>
                <a:cs typeface="Times New Roman"/>
              </a:rPr>
              <a:t>Determine </a:t>
            </a:r>
            <a:r>
              <a:rPr dirty="0" sz="1400" spc="-10" b="1" i="1">
                <a:latin typeface="Times New Roman"/>
                <a:cs typeface="Times New Roman"/>
              </a:rPr>
              <a:t>the  </a:t>
            </a:r>
            <a:r>
              <a:rPr dirty="0" sz="1400" spc="-5" b="1" i="1">
                <a:latin typeface="Times New Roman"/>
                <a:cs typeface="Times New Roman"/>
              </a:rPr>
              <a:t>diameter of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copper </a:t>
            </a:r>
            <a:r>
              <a:rPr dirty="0" sz="1400" spc="-10" b="1" i="1">
                <a:latin typeface="Times New Roman"/>
                <a:cs typeface="Times New Roman"/>
              </a:rPr>
              <a:t>wire. Resistivity </a:t>
            </a:r>
            <a:r>
              <a:rPr dirty="0" sz="1400" spc="-5" b="1" i="1">
                <a:latin typeface="Times New Roman"/>
                <a:cs typeface="Times New Roman"/>
              </a:rPr>
              <a:t>of copper is 0.017 </a:t>
            </a:r>
            <a:r>
              <a:rPr dirty="0" sz="1400" spc="-10" b="1" i="1">
                <a:latin typeface="Times New Roman"/>
                <a:cs typeface="Times New Roman"/>
              </a:rPr>
              <a:t>μΩ-m </a:t>
            </a:r>
            <a:r>
              <a:rPr dirty="0" sz="1400" spc="-5" b="1" i="1">
                <a:latin typeface="Times New Roman"/>
                <a:cs typeface="Times New Roman"/>
              </a:rPr>
              <a:t>; </a:t>
            </a:r>
            <a:r>
              <a:rPr dirty="0" sz="1400" spc="-10" b="1" i="1">
                <a:latin typeface="Times New Roman"/>
                <a:cs typeface="Times New Roman"/>
              </a:rPr>
              <a:t>that </a:t>
            </a:r>
            <a:r>
              <a:rPr dirty="0" sz="1400" spc="-5" b="1" i="1">
                <a:latin typeface="Times New Roman"/>
                <a:cs typeface="Times New Roman"/>
              </a:rPr>
              <a:t>of 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aluminium is 0.028</a:t>
            </a:r>
            <a:r>
              <a:rPr dirty="0" sz="1400" spc="6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μΩ-m.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Solution: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44300"/>
              </a:lnSpc>
              <a:spcBef>
                <a:spcPts val="5"/>
              </a:spcBef>
            </a:pPr>
            <a:r>
              <a:rPr dirty="0" sz="1400" spc="-10" b="1" i="1">
                <a:latin typeface="Times New Roman"/>
                <a:cs typeface="Times New Roman"/>
              </a:rPr>
              <a:t>Let </a:t>
            </a:r>
            <a:r>
              <a:rPr dirty="0" sz="1400" spc="-5" b="1" i="1">
                <a:latin typeface="Times New Roman"/>
                <a:cs typeface="Times New Roman"/>
              </a:rPr>
              <a:t>the subscript 1 represent aluminium </a:t>
            </a:r>
            <a:r>
              <a:rPr dirty="0" sz="1400" spc="-1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subscript 2 represent  </a:t>
            </a:r>
            <a:r>
              <a:rPr dirty="0" sz="1400" spc="-5" b="1" i="1">
                <a:latin typeface="Times New Roman"/>
                <a:cs typeface="Times New Roman"/>
              </a:rPr>
              <a:t>copper.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5085" y="2501264"/>
            <a:ext cx="4884420" cy="1033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6703059"/>
            <a:ext cx="5206260" cy="23641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909" y="791006"/>
            <a:ext cx="5300980" cy="15589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143600"/>
              </a:lnSpc>
              <a:spcBef>
                <a:spcPts val="11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3 / Calculate the resistance of 1 </a:t>
            </a:r>
            <a:r>
              <a:rPr dirty="0" sz="1400" spc="-10" b="1" i="1">
                <a:latin typeface="Times New Roman"/>
                <a:cs typeface="Times New Roman"/>
              </a:rPr>
              <a:t>km long </a:t>
            </a:r>
            <a:r>
              <a:rPr dirty="0" sz="1400" spc="-5" b="1" i="1">
                <a:latin typeface="Times New Roman"/>
                <a:cs typeface="Times New Roman"/>
              </a:rPr>
              <a:t>cable </a:t>
            </a:r>
            <a:r>
              <a:rPr dirty="0" sz="1400" b="1" i="1">
                <a:latin typeface="Times New Roman"/>
                <a:cs typeface="Times New Roman"/>
              </a:rPr>
              <a:t>composed </a:t>
            </a:r>
            <a:r>
              <a:rPr dirty="0" sz="1400" spc="-5" b="1" i="1">
                <a:latin typeface="Times New Roman"/>
                <a:cs typeface="Times New Roman"/>
              </a:rPr>
              <a:t>of </a:t>
            </a:r>
            <a:r>
              <a:rPr dirty="0" sz="1400" spc="5" b="1" i="1">
                <a:latin typeface="Times New Roman"/>
                <a:cs typeface="Times New Roman"/>
              </a:rPr>
              <a:t>19  </a:t>
            </a:r>
            <a:r>
              <a:rPr dirty="0" sz="1400" spc="-5" b="1" i="1">
                <a:latin typeface="Times New Roman"/>
                <a:cs typeface="Times New Roman"/>
              </a:rPr>
              <a:t>strands of similar copper conductors, </a:t>
            </a:r>
            <a:r>
              <a:rPr dirty="0" sz="1400" spc="-15" b="1" i="1">
                <a:latin typeface="Times New Roman"/>
                <a:cs typeface="Times New Roman"/>
              </a:rPr>
              <a:t>each </a:t>
            </a:r>
            <a:r>
              <a:rPr dirty="0" sz="1400" spc="-5" b="1" i="1">
                <a:latin typeface="Times New Roman"/>
                <a:cs typeface="Times New Roman"/>
              </a:rPr>
              <a:t>strand </a:t>
            </a:r>
            <a:r>
              <a:rPr dirty="0" sz="1400" spc="-10" b="1" i="1">
                <a:latin typeface="Times New Roman"/>
                <a:cs typeface="Times New Roman"/>
              </a:rPr>
              <a:t>being </a:t>
            </a:r>
            <a:r>
              <a:rPr dirty="0" sz="1400" spc="-5" b="1" i="1">
                <a:latin typeface="Times New Roman"/>
                <a:cs typeface="Times New Roman"/>
              </a:rPr>
              <a:t>1.32 </a:t>
            </a:r>
            <a:r>
              <a:rPr dirty="0" sz="1400" b="1" i="1">
                <a:latin typeface="Times New Roman"/>
                <a:cs typeface="Times New Roman"/>
              </a:rPr>
              <a:t>mm </a:t>
            </a:r>
            <a:r>
              <a:rPr dirty="0" sz="1400" spc="-5" b="1" i="1">
                <a:latin typeface="Times New Roman"/>
                <a:cs typeface="Times New Roman"/>
              </a:rPr>
              <a:t>in  diameter. Allow </a:t>
            </a:r>
            <a:r>
              <a:rPr dirty="0" sz="1400" spc="-10" b="1" i="1">
                <a:latin typeface="Times New Roman"/>
                <a:cs typeface="Times New Roman"/>
              </a:rPr>
              <a:t>5% </a:t>
            </a:r>
            <a:r>
              <a:rPr dirty="0" sz="1400" spc="-5" b="1" i="1">
                <a:latin typeface="Times New Roman"/>
                <a:cs typeface="Times New Roman"/>
              </a:rPr>
              <a:t>increase in </a:t>
            </a:r>
            <a:r>
              <a:rPr dirty="0" sz="1400" spc="-10" b="1" i="1">
                <a:latin typeface="Times New Roman"/>
                <a:cs typeface="Times New Roman"/>
              </a:rPr>
              <a:t>length for the </a:t>
            </a:r>
            <a:r>
              <a:rPr dirty="0" sz="1400" spc="-5" b="1" i="1">
                <a:latin typeface="Times New Roman"/>
                <a:cs typeface="Times New Roman"/>
              </a:rPr>
              <a:t>‘lay’ (twist) </a:t>
            </a:r>
            <a:r>
              <a:rPr dirty="0" sz="1400" spc="5" b="1" i="1">
                <a:latin typeface="Times New Roman"/>
                <a:cs typeface="Times New Roman"/>
              </a:rPr>
              <a:t>of </a:t>
            </a:r>
            <a:r>
              <a:rPr dirty="0" sz="1400" b="1" i="1">
                <a:latin typeface="Times New Roman"/>
                <a:cs typeface="Times New Roman"/>
              </a:rPr>
              <a:t>each  </a:t>
            </a:r>
            <a:r>
              <a:rPr dirty="0" sz="1400" spc="-5" b="1" i="1">
                <a:latin typeface="Times New Roman"/>
                <a:cs typeface="Times New Roman"/>
              </a:rPr>
              <a:t>strand in completed cable. Resistivity </a:t>
            </a:r>
            <a:r>
              <a:rPr dirty="0" sz="1400" spc="5" b="1" i="1">
                <a:latin typeface="Times New Roman"/>
                <a:cs typeface="Times New Roman"/>
              </a:rPr>
              <a:t>of </a:t>
            </a:r>
            <a:r>
              <a:rPr dirty="0" sz="1400" b="1" i="1">
                <a:latin typeface="Times New Roman"/>
                <a:cs typeface="Times New Roman"/>
              </a:rPr>
              <a:t>copper may </a:t>
            </a:r>
            <a:r>
              <a:rPr dirty="0" sz="1400" spc="-5" b="1" i="1">
                <a:latin typeface="Times New Roman"/>
                <a:cs typeface="Times New Roman"/>
              </a:rPr>
              <a:t>be taken as 1.72 </a:t>
            </a:r>
            <a:r>
              <a:rPr dirty="0" sz="1400" spc="-5" b="1">
                <a:latin typeface="Times New Roman"/>
                <a:cs typeface="Times New Roman"/>
              </a:rPr>
              <a:t>×  </a:t>
            </a:r>
            <a:r>
              <a:rPr dirty="0" sz="1400" spc="-10" b="1" i="1">
                <a:latin typeface="Times New Roman"/>
                <a:cs typeface="Times New Roman"/>
              </a:rPr>
              <a:t>10</a:t>
            </a:r>
            <a:r>
              <a:rPr dirty="0" sz="1400" spc="-10" b="1">
                <a:latin typeface="Times New Roman"/>
                <a:cs typeface="Times New Roman"/>
              </a:rPr>
              <a:t>−</a:t>
            </a:r>
            <a:r>
              <a:rPr dirty="0" sz="1400" spc="-10" b="1" i="1">
                <a:latin typeface="Times New Roman"/>
                <a:cs typeface="Times New Roman"/>
              </a:rPr>
              <a:t>8 </a:t>
            </a:r>
            <a:r>
              <a:rPr dirty="0" sz="1400" spc="-10" b="1">
                <a:latin typeface="Times New Roman"/>
                <a:cs typeface="Times New Roman"/>
              </a:rPr>
              <a:t>Ω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15" b="1" i="1">
                <a:latin typeface="Times New Roman"/>
                <a:cs typeface="Times New Roman"/>
              </a:rPr>
              <a:t>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909" y="5635294"/>
            <a:ext cx="5219700" cy="1254760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4 / </a:t>
            </a:r>
            <a:r>
              <a:rPr dirty="0" sz="1400" spc="-15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resistivity of a ferric-chromium-aluminium </a:t>
            </a:r>
            <a:r>
              <a:rPr dirty="0" sz="1400" spc="-10" b="1" i="1">
                <a:latin typeface="Times New Roman"/>
                <a:cs typeface="Times New Roman"/>
              </a:rPr>
              <a:t>alloy </a:t>
            </a:r>
            <a:r>
              <a:rPr dirty="0" sz="1400" spc="-5" b="1" i="1">
                <a:latin typeface="Times New Roman"/>
                <a:cs typeface="Times New Roman"/>
              </a:rPr>
              <a:t>is</a:t>
            </a:r>
            <a:r>
              <a:rPr dirty="0" sz="1400" spc="1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51</a:t>
            </a:r>
            <a:endParaRPr sz="1400">
              <a:latin typeface="Times New Roman"/>
              <a:cs typeface="Times New Roman"/>
            </a:endParaRPr>
          </a:p>
          <a:p>
            <a:pPr marL="12700" marR="24130">
              <a:lnSpc>
                <a:spcPct val="143600"/>
              </a:lnSpc>
              <a:spcBef>
                <a:spcPts val="1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× </a:t>
            </a:r>
            <a:r>
              <a:rPr dirty="0" sz="1400" b="1" i="1">
                <a:latin typeface="Times New Roman"/>
                <a:cs typeface="Times New Roman"/>
              </a:rPr>
              <a:t>10</a:t>
            </a:r>
            <a:r>
              <a:rPr dirty="0" baseline="40123" sz="1350" b="1" i="1">
                <a:latin typeface="Times New Roman"/>
                <a:cs typeface="Times New Roman"/>
              </a:rPr>
              <a:t>−8 </a:t>
            </a:r>
            <a:r>
              <a:rPr dirty="0" sz="1400" spc="-10" b="1" i="1">
                <a:latin typeface="Times New Roman"/>
                <a:cs typeface="Times New Roman"/>
              </a:rPr>
              <a:t>Ω-m. A </a:t>
            </a:r>
            <a:r>
              <a:rPr dirty="0" sz="1400" spc="-5" b="1" i="1">
                <a:latin typeface="Times New Roman"/>
                <a:cs typeface="Times New Roman"/>
              </a:rPr>
              <a:t>sheet of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material is 15 </a:t>
            </a:r>
            <a:r>
              <a:rPr dirty="0" sz="1400" spc="-15" b="1" i="1">
                <a:latin typeface="Times New Roman"/>
                <a:cs typeface="Times New Roman"/>
              </a:rPr>
              <a:t>cm </a:t>
            </a:r>
            <a:r>
              <a:rPr dirty="0" sz="1400" spc="-10" b="1" i="1">
                <a:latin typeface="Times New Roman"/>
                <a:cs typeface="Times New Roman"/>
              </a:rPr>
              <a:t>long, </a:t>
            </a:r>
            <a:r>
              <a:rPr dirty="0" sz="1400" spc="-5" b="1" i="1">
                <a:latin typeface="Times New Roman"/>
                <a:cs typeface="Times New Roman"/>
              </a:rPr>
              <a:t>6 </a:t>
            </a:r>
            <a:r>
              <a:rPr dirty="0" sz="1400" spc="-15" b="1" i="1">
                <a:latin typeface="Times New Roman"/>
                <a:cs typeface="Times New Roman"/>
              </a:rPr>
              <a:t>cm </a:t>
            </a:r>
            <a:r>
              <a:rPr dirty="0" sz="1400" spc="-5" b="1" i="1">
                <a:latin typeface="Times New Roman"/>
                <a:cs typeface="Times New Roman"/>
              </a:rPr>
              <a:t>wide </a:t>
            </a:r>
            <a:r>
              <a:rPr dirty="0" sz="1400" spc="-1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0.014  </a:t>
            </a:r>
            <a:r>
              <a:rPr dirty="0" sz="1400" spc="-5" b="1" i="1">
                <a:latin typeface="Times New Roman"/>
                <a:cs typeface="Times New Roman"/>
              </a:rPr>
              <a:t>cm thick. Determine resistance between </a:t>
            </a:r>
            <a:r>
              <a:rPr dirty="0" sz="1400" spc="-10" b="1" i="1">
                <a:latin typeface="Times New Roman"/>
                <a:cs typeface="Times New Roman"/>
              </a:rPr>
              <a:t>(a) </a:t>
            </a:r>
            <a:r>
              <a:rPr dirty="0" sz="1400" spc="-5" b="1" i="1">
                <a:latin typeface="Times New Roman"/>
                <a:cs typeface="Times New Roman"/>
              </a:rPr>
              <a:t>opposite </a:t>
            </a:r>
            <a:r>
              <a:rPr dirty="0" sz="1400" spc="-10" b="1" i="1">
                <a:latin typeface="Times New Roman"/>
                <a:cs typeface="Times New Roman"/>
              </a:rPr>
              <a:t>ends and (b)  </a:t>
            </a:r>
            <a:r>
              <a:rPr dirty="0" sz="1400" spc="-5" b="1" i="1">
                <a:latin typeface="Times New Roman"/>
                <a:cs typeface="Times New Roman"/>
              </a:rPr>
              <a:t>opposite</a:t>
            </a:r>
            <a:r>
              <a:rPr dirty="0" sz="1400" spc="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sides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34310" y="2304414"/>
            <a:ext cx="2198369" cy="1188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45403" y="3938904"/>
            <a:ext cx="5141010" cy="1377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41730" y="7124065"/>
            <a:ext cx="5512435" cy="21028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909" y="791006"/>
            <a:ext cx="5300345" cy="1254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3900"/>
              </a:lnSpc>
              <a:spcBef>
                <a:spcPts val="10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5 / </a:t>
            </a:r>
            <a:r>
              <a:rPr dirty="0" sz="1400" spc="-1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piece </a:t>
            </a:r>
            <a:r>
              <a:rPr dirty="0" sz="1400" spc="5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silver wire </a:t>
            </a:r>
            <a:r>
              <a:rPr dirty="0" sz="1400" spc="-10" b="1" i="1">
                <a:latin typeface="Times New Roman"/>
                <a:cs typeface="Times New Roman"/>
              </a:rPr>
              <a:t>has </a:t>
            </a:r>
            <a:r>
              <a:rPr dirty="0" sz="1400" spc="-5" b="1" i="1">
                <a:latin typeface="Times New Roman"/>
                <a:cs typeface="Times New Roman"/>
              </a:rPr>
              <a:t>a resistance of 1 </a:t>
            </a:r>
            <a:r>
              <a:rPr dirty="0" sz="1400" spc="-15" b="1">
                <a:latin typeface="Times New Roman"/>
                <a:cs typeface="Times New Roman"/>
              </a:rPr>
              <a:t>Ω. </a:t>
            </a:r>
            <a:r>
              <a:rPr dirty="0" sz="1400" spc="-10" b="1" i="1">
                <a:latin typeface="Times New Roman"/>
                <a:cs typeface="Times New Roman"/>
              </a:rPr>
              <a:t>What </a:t>
            </a:r>
            <a:r>
              <a:rPr dirty="0" sz="1400" spc="-5" b="1" i="1">
                <a:latin typeface="Times New Roman"/>
                <a:cs typeface="Times New Roman"/>
              </a:rPr>
              <a:t>will </a:t>
            </a:r>
            <a:r>
              <a:rPr dirty="0" sz="1400" spc="5" b="1" i="1">
                <a:latin typeface="Times New Roman"/>
                <a:cs typeface="Times New Roman"/>
              </a:rPr>
              <a:t>be 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resistance </a:t>
            </a:r>
            <a:r>
              <a:rPr dirty="0" sz="1400" spc="5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manganin wire </a:t>
            </a:r>
            <a:r>
              <a:rPr dirty="0" sz="1400" spc="5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one-third the length </a:t>
            </a:r>
            <a:r>
              <a:rPr dirty="0" sz="1400" spc="-10" b="1" i="1">
                <a:latin typeface="Times New Roman"/>
                <a:cs typeface="Times New Roman"/>
              </a:rPr>
              <a:t>and </a:t>
            </a:r>
            <a:r>
              <a:rPr dirty="0" sz="1400" b="1" i="1">
                <a:latin typeface="Times New Roman"/>
                <a:cs typeface="Times New Roman"/>
              </a:rPr>
              <a:t>one-third 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diameter, if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specific resistance of manganin is 30 </a:t>
            </a:r>
            <a:r>
              <a:rPr dirty="0" sz="1400" b="1" i="1">
                <a:latin typeface="Times New Roman"/>
                <a:cs typeface="Times New Roman"/>
              </a:rPr>
              <a:t>times </a:t>
            </a:r>
            <a:r>
              <a:rPr dirty="0" sz="1400" spc="-10" b="1" i="1">
                <a:latin typeface="Times New Roman"/>
                <a:cs typeface="Times New Roman"/>
              </a:rPr>
              <a:t>that </a:t>
            </a:r>
            <a:r>
              <a:rPr dirty="0" sz="1400" spc="-5" b="1" i="1">
                <a:latin typeface="Times New Roman"/>
                <a:cs typeface="Times New Roman"/>
              </a:rPr>
              <a:t>of  silver.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909" y="5004612"/>
            <a:ext cx="5302885" cy="4034790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400" spc="-5" b="1" i="1">
                <a:latin typeface="Times New Roman"/>
                <a:cs typeface="Times New Roman"/>
              </a:rPr>
              <a:t>H.W.</a:t>
            </a:r>
            <a:r>
              <a:rPr dirty="0" sz="1400" spc="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2700" marR="169545">
              <a:lnSpc>
                <a:spcPct val="143800"/>
              </a:lnSpc>
              <a:spcBef>
                <a:spcPts val="5"/>
              </a:spcBef>
            </a:pPr>
            <a:r>
              <a:rPr dirty="0" sz="1400" spc="-10" b="1" i="1">
                <a:latin typeface="Times New Roman"/>
                <a:cs typeface="Times New Roman"/>
              </a:rPr>
              <a:t>A cube </a:t>
            </a:r>
            <a:r>
              <a:rPr dirty="0" sz="1400" spc="-5" b="1" i="1">
                <a:latin typeface="Times New Roman"/>
                <a:cs typeface="Times New Roman"/>
              </a:rPr>
              <a:t>of a material of side 1 cm </a:t>
            </a:r>
            <a:r>
              <a:rPr dirty="0" sz="1400" spc="-10" b="1" i="1">
                <a:latin typeface="Times New Roman"/>
                <a:cs typeface="Times New Roman"/>
              </a:rPr>
              <a:t>has </a:t>
            </a:r>
            <a:r>
              <a:rPr dirty="0" sz="1400" spc="-5" b="1" i="1">
                <a:latin typeface="Times New Roman"/>
                <a:cs typeface="Times New Roman"/>
              </a:rPr>
              <a:t>a resistance of 0.001 </a:t>
            </a:r>
            <a:r>
              <a:rPr dirty="0" sz="1400" spc="-10" b="1" i="1">
                <a:latin typeface="Times New Roman"/>
                <a:cs typeface="Times New Roman"/>
              </a:rPr>
              <a:t>Ω </a:t>
            </a:r>
            <a:r>
              <a:rPr dirty="0" sz="1400" spc="-5" b="1" i="1">
                <a:latin typeface="Times New Roman"/>
                <a:cs typeface="Times New Roman"/>
              </a:rPr>
              <a:t>between  </a:t>
            </a:r>
            <a:r>
              <a:rPr dirty="0" sz="1400" spc="-10" b="1" i="1">
                <a:latin typeface="Times New Roman"/>
                <a:cs typeface="Times New Roman"/>
              </a:rPr>
              <a:t>its </a:t>
            </a:r>
            <a:r>
              <a:rPr dirty="0" sz="1400" spc="-5" b="1" i="1">
                <a:latin typeface="Times New Roman"/>
                <a:cs typeface="Times New Roman"/>
              </a:rPr>
              <a:t>opposite faces. If </a:t>
            </a:r>
            <a:r>
              <a:rPr dirty="0" sz="1400" spc="-10" b="1" i="1">
                <a:latin typeface="Times New Roman"/>
                <a:cs typeface="Times New Roman"/>
              </a:rPr>
              <a:t>the same </a:t>
            </a:r>
            <a:r>
              <a:rPr dirty="0" sz="1400" spc="-5" b="1" i="1">
                <a:latin typeface="Times New Roman"/>
                <a:cs typeface="Times New Roman"/>
              </a:rPr>
              <a:t>volume of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material </a:t>
            </a:r>
            <a:r>
              <a:rPr dirty="0" sz="1400" spc="-10" b="1" i="1">
                <a:latin typeface="Times New Roman"/>
                <a:cs typeface="Times New Roman"/>
              </a:rPr>
              <a:t>has </a:t>
            </a:r>
            <a:r>
              <a:rPr dirty="0" sz="1400" spc="-5" b="1" i="1">
                <a:latin typeface="Times New Roman"/>
                <a:cs typeface="Times New Roman"/>
              </a:rPr>
              <a:t>a </a:t>
            </a:r>
            <a:r>
              <a:rPr dirty="0" sz="1400" spc="-10" b="1" i="1">
                <a:latin typeface="Times New Roman"/>
                <a:cs typeface="Times New Roman"/>
              </a:rPr>
              <a:t>length </a:t>
            </a:r>
            <a:r>
              <a:rPr dirty="0" sz="1400" spc="-5" b="1" i="1">
                <a:latin typeface="Times New Roman"/>
                <a:cs typeface="Times New Roman"/>
              </a:rPr>
              <a:t>of 8  cm </a:t>
            </a:r>
            <a:r>
              <a:rPr dirty="0" sz="1400" spc="-1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a </a:t>
            </a:r>
            <a:r>
              <a:rPr dirty="0" sz="1400" spc="-10" b="1" i="1">
                <a:latin typeface="Times New Roman"/>
                <a:cs typeface="Times New Roman"/>
              </a:rPr>
              <a:t>uniform </a:t>
            </a:r>
            <a:r>
              <a:rPr dirty="0" sz="1400" spc="-5" b="1" i="1">
                <a:latin typeface="Times New Roman"/>
                <a:cs typeface="Times New Roman"/>
              </a:rPr>
              <a:t>cross-section, </a:t>
            </a:r>
            <a:r>
              <a:rPr dirty="0" sz="1400" spc="-10" b="1" i="1">
                <a:latin typeface="Times New Roman"/>
                <a:cs typeface="Times New Roman"/>
              </a:rPr>
              <a:t>what </a:t>
            </a:r>
            <a:r>
              <a:rPr dirty="0" sz="1400" spc="-5" b="1" i="1">
                <a:latin typeface="Times New Roman"/>
                <a:cs typeface="Times New Roman"/>
              </a:rPr>
              <a:t>will be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resistance of </a:t>
            </a:r>
            <a:r>
              <a:rPr dirty="0" sz="1400" spc="-10" b="1" i="1">
                <a:latin typeface="Times New Roman"/>
                <a:cs typeface="Times New Roman"/>
              </a:rPr>
              <a:t>this  length?</a:t>
            </a:r>
            <a:endParaRPr sz="1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81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Answer: </a:t>
            </a:r>
            <a:r>
              <a:rPr dirty="0" sz="1400" spc="-10" b="1" i="1">
                <a:latin typeface="Times New Roman"/>
                <a:cs typeface="Times New Roman"/>
              </a:rPr>
              <a:t>0.064</a:t>
            </a:r>
            <a:r>
              <a:rPr dirty="0" sz="1400" spc="-65" b="1" i="1">
                <a:latin typeface="Times New Roman"/>
                <a:cs typeface="Times New Roman"/>
              </a:rPr>
              <a:t> </a:t>
            </a:r>
            <a:r>
              <a:rPr dirty="0" sz="1450" spc="-50" b="1" i="1">
                <a:latin typeface="Symbol"/>
                <a:cs typeface="Symbol"/>
              </a:rPr>
              <a:t></a:t>
            </a:r>
            <a:endParaRPr sz="1450">
              <a:latin typeface="Symbol"/>
              <a:cs typeface="Symbo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H.W.</a:t>
            </a:r>
            <a:r>
              <a:rPr dirty="0" sz="1400" spc="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10" b="1" i="1">
                <a:latin typeface="Times New Roman"/>
                <a:cs typeface="Times New Roman"/>
              </a:rPr>
              <a:t>A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rectangular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metal</a:t>
            </a:r>
            <a:r>
              <a:rPr dirty="0" sz="1400" spc="2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strip</a:t>
            </a:r>
            <a:r>
              <a:rPr dirty="0" sz="1400" spc="50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has</a:t>
            </a:r>
            <a:r>
              <a:rPr dirty="0" sz="1400" spc="4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the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following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dimensions</a:t>
            </a:r>
            <a:r>
              <a:rPr dirty="0" sz="1400" spc="4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:</a:t>
            </a:r>
            <a:r>
              <a:rPr dirty="0" sz="1400" spc="9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x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=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spc="5" b="1" i="1">
                <a:latin typeface="Times New Roman"/>
                <a:cs typeface="Times New Roman"/>
              </a:rPr>
              <a:t>10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cm,</a:t>
            </a:r>
            <a:r>
              <a:rPr dirty="0" sz="1400" spc="4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y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b="1" i="1">
                <a:latin typeface="Times New Roman"/>
                <a:cs typeface="Times New Roman"/>
              </a:rPr>
              <a:t>0.5 </a:t>
            </a:r>
            <a:r>
              <a:rPr dirty="0" sz="1400" spc="-5" b="1" i="1">
                <a:latin typeface="Times New Roman"/>
                <a:cs typeface="Times New Roman"/>
              </a:rPr>
              <a:t>cm, z = </a:t>
            </a:r>
            <a:r>
              <a:rPr dirty="0" sz="1400" b="1" i="1">
                <a:latin typeface="Times New Roman"/>
                <a:cs typeface="Times New Roman"/>
              </a:rPr>
              <a:t>0.2</a:t>
            </a:r>
            <a:r>
              <a:rPr dirty="0" sz="1400" spc="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cm</a:t>
            </a:r>
            <a:endParaRPr sz="1400">
              <a:latin typeface="Times New Roman"/>
              <a:cs typeface="Times New Roman"/>
            </a:endParaRPr>
          </a:p>
          <a:p>
            <a:pPr marL="12700" marR="10160" indent="45720">
              <a:lnSpc>
                <a:spcPts val="2420"/>
              </a:lnSpc>
              <a:spcBef>
                <a:spcPts val="18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Determine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ratio of resistances </a:t>
            </a:r>
            <a:r>
              <a:rPr dirty="0" sz="1400" spc="5" b="1" i="1">
                <a:latin typeface="Times New Roman"/>
                <a:cs typeface="Times New Roman"/>
              </a:rPr>
              <a:t>R</a:t>
            </a:r>
            <a:r>
              <a:rPr dirty="0" baseline="-12345" sz="1350" spc="7" b="1" i="1">
                <a:latin typeface="Times New Roman"/>
                <a:cs typeface="Times New Roman"/>
              </a:rPr>
              <a:t>x</a:t>
            </a:r>
            <a:r>
              <a:rPr dirty="0" sz="1400" spc="5" b="1" i="1">
                <a:latin typeface="Times New Roman"/>
                <a:cs typeface="Times New Roman"/>
              </a:rPr>
              <a:t>, </a:t>
            </a:r>
            <a:r>
              <a:rPr dirty="0" sz="1400" b="1" i="1">
                <a:latin typeface="Times New Roman"/>
                <a:cs typeface="Times New Roman"/>
              </a:rPr>
              <a:t>R</a:t>
            </a:r>
            <a:r>
              <a:rPr dirty="0" baseline="-12345" sz="1350" b="1" i="1">
                <a:latin typeface="Times New Roman"/>
                <a:cs typeface="Times New Roman"/>
              </a:rPr>
              <a:t>y</a:t>
            </a:r>
            <a:r>
              <a:rPr dirty="0" sz="1400" b="1" i="1">
                <a:latin typeface="Times New Roman"/>
                <a:cs typeface="Times New Roman"/>
              </a:rPr>
              <a:t>, </a:t>
            </a:r>
            <a:r>
              <a:rPr dirty="0" sz="1400" spc="-10" b="1" i="1">
                <a:latin typeface="Times New Roman"/>
                <a:cs typeface="Times New Roman"/>
              </a:rPr>
              <a:t>and </a:t>
            </a:r>
            <a:r>
              <a:rPr dirty="0" sz="1400" b="1" i="1">
                <a:latin typeface="Times New Roman"/>
                <a:cs typeface="Times New Roman"/>
              </a:rPr>
              <a:t>R</a:t>
            </a:r>
            <a:r>
              <a:rPr dirty="0" baseline="-12345" sz="1350" b="1" i="1">
                <a:latin typeface="Times New Roman"/>
                <a:cs typeface="Times New Roman"/>
              </a:rPr>
              <a:t>z </a:t>
            </a:r>
            <a:r>
              <a:rPr dirty="0" sz="1400" spc="-5" b="1" i="1">
                <a:latin typeface="Times New Roman"/>
                <a:cs typeface="Times New Roman"/>
              </a:rPr>
              <a:t>between </a:t>
            </a:r>
            <a:r>
              <a:rPr dirty="0" sz="1400" spc="-1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respective  </a:t>
            </a:r>
            <a:r>
              <a:rPr dirty="0" sz="1400" spc="-5" b="1" i="1">
                <a:latin typeface="Times New Roman"/>
                <a:cs typeface="Times New Roman"/>
              </a:rPr>
              <a:t>pairs of opposite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faces.</a:t>
            </a:r>
            <a:endParaRPr sz="1400">
              <a:latin typeface="Times New Roman"/>
              <a:cs typeface="Times New Roman"/>
            </a:endParaRPr>
          </a:p>
          <a:p>
            <a:pPr algn="r" marR="8890">
              <a:lnSpc>
                <a:spcPct val="100000"/>
              </a:lnSpc>
              <a:spcBef>
                <a:spcPts val="52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Answer: </a:t>
            </a:r>
            <a:r>
              <a:rPr dirty="0" sz="1400" spc="-10" b="1" i="1">
                <a:latin typeface="Times New Roman"/>
                <a:cs typeface="Times New Roman"/>
              </a:rPr>
              <a:t>[Rx </a:t>
            </a:r>
            <a:r>
              <a:rPr dirty="0" sz="1400" spc="-5" b="1" i="1">
                <a:latin typeface="Times New Roman"/>
                <a:cs typeface="Times New Roman"/>
              </a:rPr>
              <a:t>: Ry : Rz </a:t>
            </a:r>
            <a:r>
              <a:rPr dirty="0" sz="1400" spc="-10" b="1" i="1">
                <a:latin typeface="Times New Roman"/>
                <a:cs typeface="Times New Roman"/>
              </a:rPr>
              <a:t>:10000 </a:t>
            </a:r>
            <a:r>
              <a:rPr dirty="0" sz="1400" spc="-5" b="1" i="1">
                <a:latin typeface="Times New Roman"/>
                <a:cs typeface="Times New Roman"/>
              </a:rPr>
              <a:t>: 25 :</a:t>
            </a:r>
            <a:r>
              <a:rPr dirty="0" sz="1400" spc="3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4]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03668" y="2205989"/>
            <a:ext cx="5041418" cy="19128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Shamfuture</dc:creator>
  <dcterms:created xsi:type="dcterms:W3CDTF">2018-10-21T20:42:47Z</dcterms:created>
  <dcterms:modified xsi:type="dcterms:W3CDTF">2018-10-21T20:42:47Z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2016-11-14T00:00:00Z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2018-10-21T00:00:00Z</vt:filetime>
  </property>
</Properties>
</file>